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7" r:id="rId8"/>
    <p:sldId id="305" r:id="rId9"/>
    <p:sldId id="263" r:id="rId10"/>
    <p:sldId id="264" r:id="rId11"/>
    <p:sldId id="315" r:id="rId12"/>
    <p:sldId id="270" r:id="rId13"/>
    <p:sldId id="271" r:id="rId14"/>
    <p:sldId id="265" r:id="rId15"/>
    <p:sldId id="268" r:id="rId16"/>
    <p:sldId id="266" r:id="rId17"/>
    <p:sldId id="269" r:id="rId18"/>
    <p:sldId id="316" r:id="rId19"/>
    <p:sldId id="272" r:id="rId20"/>
    <p:sldId id="277" r:id="rId21"/>
    <p:sldId id="274" r:id="rId22"/>
    <p:sldId id="273" r:id="rId23"/>
    <p:sldId id="275" r:id="rId24"/>
    <p:sldId id="276" r:id="rId25"/>
    <p:sldId id="318" r:id="rId26"/>
    <p:sldId id="278" r:id="rId27"/>
    <p:sldId id="279" r:id="rId28"/>
    <p:sldId id="280" r:id="rId29"/>
    <p:sldId id="281" r:id="rId30"/>
    <p:sldId id="283" r:id="rId31"/>
    <p:sldId id="285" r:id="rId32"/>
    <p:sldId id="286" r:id="rId33"/>
    <p:sldId id="288" r:id="rId34"/>
    <p:sldId id="290" r:id="rId35"/>
    <p:sldId id="293" r:id="rId36"/>
    <p:sldId id="295" r:id="rId37"/>
    <p:sldId id="301" r:id="rId38"/>
    <p:sldId id="302" r:id="rId39"/>
    <p:sldId id="303" r:id="rId40"/>
    <p:sldId id="307" r:id="rId41"/>
    <p:sldId id="304" r:id="rId42"/>
    <p:sldId id="306" r:id="rId43"/>
    <p:sldId id="317" r:id="rId44"/>
    <p:sldId id="308" r:id="rId45"/>
    <p:sldId id="309" r:id="rId46"/>
    <p:sldId id="319" r:id="rId47"/>
    <p:sldId id="310" r:id="rId48"/>
    <p:sldId id="311" r:id="rId49"/>
  </p:sldIdLst>
  <p:sldSz cx="9144000" cy="6858000" type="screen4x3"/>
  <p:notesSz cx="6858000" cy="9144000"/>
  <p:defaultTextStyle>
    <a:defPPr>
      <a:defRPr lang="es-U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506" y="-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20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UY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D6C95-EB36-45B5-85FF-F30B7F38EB93}" type="datetimeFigureOut">
              <a:rPr lang="es-UY" smtClean="0"/>
              <a:t>29/06/2014</a:t>
            </a:fld>
            <a:endParaRPr lang="es-UY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C16F6-08D0-403D-AF2B-13737D478A4E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754491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D6C95-EB36-45B5-85FF-F30B7F38EB93}" type="datetimeFigureOut">
              <a:rPr lang="es-UY" smtClean="0"/>
              <a:t>29/06/2014</a:t>
            </a:fld>
            <a:endParaRPr lang="es-UY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C16F6-08D0-403D-AF2B-13737D478A4E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94780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D6C95-EB36-45B5-85FF-F30B7F38EB93}" type="datetimeFigureOut">
              <a:rPr lang="es-UY" smtClean="0"/>
              <a:t>29/06/2014</a:t>
            </a:fld>
            <a:endParaRPr lang="es-UY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C16F6-08D0-403D-AF2B-13737D478A4E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6437276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D6C95-EB36-45B5-85FF-F30B7F38EB93}" type="datetimeFigureOut">
              <a:rPr lang="es-UY" smtClean="0"/>
              <a:t>29/06/2014</a:t>
            </a:fld>
            <a:endParaRPr lang="es-UY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C16F6-08D0-403D-AF2B-13737D478A4E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463495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D6C95-EB36-45B5-85FF-F30B7F38EB93}" type="datetimeFigureOut">
              <a:rPr lang="es-UY" smtClean="0"/>
              <a:t>29/06/2014</a:t>
            </a:fld>
            <a:endParaRPr lang="es-UY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C16F6-08D0-403D-AF2B-13737D478A4E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412478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D6C95-EB36-45B5-85FF-F30B7F38EB93}" type="datetimeFigureOut">
              <a:rPr lang="es-UY" smtClean="0"/>
              <a:t>29/06/2014</a:t>
            </a:fld>
            <a:endParaRPr lang="es-UY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C16F6-08D0-403D-AF2B-13737D478A4E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927953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D6C95-EB36-45B5-85FF-F30B7F38EB93}" type="datetimeFigureOut">
              <a:rPr lang="es-UY" smtClean="0"/>
              <a:t>29/06/2014</a:t>
            </a:fld>
            <a:endParaRPr lang="es-UY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C16F6-08D0-403D-AF2B-13737D478A4E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1527185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D6C95-EB36-45B5-85FF-F30B7F38EB93}" type="datetimeFigureOut">
              <a:rPr lang="es-UY" smtClean="0"/>
              <a:t>29/06/2014</a:t>
            </a:fld>
            <a:endParaRPr lang="es-UY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C16F6-08D0-403D-AF2B-13737D478A4E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428280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UY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D6C95-EB36-45B5-85FF-F30B7F38EB93}" type="datetimeFigureOut">
              <a:rPr lang="es-UY" smtClean="0"/>
              <a:t>29/06/2014</a:t>
            </a:fld>
            <a:endParaRPr lang="es-UY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C16F6-08D0-403D-AF2B-13737D478A4E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963895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D6C95-EB36-45B5-85FF-F30B7F38EB93}" type="datetimeFigureOut">
              <a:rPr lang="es-UY" smtClean="0"/>
              <a:t>29/06/2014</a:t>
            </a:fld>
            <a:endParaRPr lang="es-UY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C16F6-08D0-403D-AF2B-13737D478A4E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7093652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D6C95-EB36-45B5-85FF-F30B7F38EB93}" type="datetimeFigureOut">
              <a:rPr lang="es-UY" smtClean="0"/>
              <a:t>29/06/2014</a:t>
            </a:fld>
            <a:endParaRPr lang="es-UY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C16F6-08D0-403D-AF2B-13737D478A4E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84382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CD6C95-EB36-45B5-85FF-F30B7F38EB93}" type="datetimeFigureOut">
              <a:rPr lang="es-UY" smtClean="0"/>
              <a:t>29/06/2014</a:t>
            </a:fld>
            <a:endParaRPr lang="es-UY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UY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4C16F6-08D0-403D-AF2B-13737D478A4E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042721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U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te.com.uy/pags/Servicios_Cliente/tyf_reglamentobt.html" TargetMode="External"/><Relationship Id="rId2" Type="http://schemas.openxmlformats.org/officeDocument/2006/relationships/hyperlink" Target="https://eva.fing.edu.uy/course/view.php?id=511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emf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UY" dirty="0" smtClean="0"/>
              <a:t>Conceptos instalaciones eléctricas</a:t>
            </a:r>
            <a:endParaRPr lang="es-UY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UY" dirty="0" smtClean="0"/>
              <a:t>Electrotécnica</a:t>
            </a:r>
            <a:endParaRPr lang="es-UY" dirty="0"/>
          </a:p>
        </p:txBody>
      </p:sp>
    </p:spTree>
    <p:extLst>
      <p:ext uri="{BB962C8B-B14F-4D97-AF65-F5344CB8AC3E}">
        <p14:creationId xmlns:p14="http://schemas.microsoft.com/office/powerpoint/2010/main" val="3725144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 smtClean="0"/>
              <a:t>Conceptos completos:</a:t>
            </a:r>
            <a:endParaRPr lang="es-UY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UY" dirty="0" smtClean="0"/>
              <a:t>Curso Instalaciones eléctricas:</a:t>
            </a:r>
          </a:p>
          <a:p>
            <a:pPr marL="0" indent="0">
              <a:buNone/>
            </a:pPr>
            <a:r>
              <a:rPr lang="es-UY" dirty="0" smtClean="0">
                <a:hlinkClick r:id="rId2"/>
              </a:rPr>
              <a:t>https://eva.fing.edu.uy/course/view.php?id=511</a:t>
            </a:r>
            <a:endParaRPr lang="es-UY" dirty="0" smtClean="0"/>
          </a:p>
          <a:p>
            <a:endParaRPr lang="es-UY" i="1" dirty="0"/>
          </a:p>
          <a:p>
            <a:r>
              <a:rPr lang="es-UY" dirty="0" smtClean="0"/>
              <a:t>Reglamento instalaciones UTE:</a:t>
            </a:r>
          </a:p>
          <a:p>
            <a:pPr marL="0" indent="0">
              <a:buNone/>
            </a:pPr>
            <a:r>
              <a:rPr lang="es-UY" dirty="0" smtClean="0">
                <a:hlinkClick r:id="rId3"/>
              </a:rPr>
              <a:t>http://www.ute.com.uy/pags/Servicios_Cliente/tyf_reglamentobt.html</a:t>
            </a:r>
            <a:endParaRPr lang="es-UY" dirty="0" smtClean="0"/>
          </a:p>
          <a:p>
            <a:pPr marL="0" indent="0">
              <a:buNone/>
            </a:pPr>
            <a:endParaRPr lang="es-UY" dirty="0" smtClean="0"/>
          </a:p>
          <a:p>
            <a:endParaRPr lang="es-UY" dirty="0" smtClean="0"/>
          </a:p>
          <a:p>
            <a:endParaRPr lang="es-UY" dirty="0"/>
          </a:p>
        </p:txBody>
      </p:sp>
    </p:spTree>
    <p:extLst>
      <p:ext uri="{BB962C8B-B14F-4D97-AF65-F5344CB8AC3E}">
        <p14:creationId xmlns:p14="http://schemas.microsoft.com/office/powerpoint/2010/main" val="4032685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 smtClean="0"/>
              <a:t>Que me suministra UTE:</a:t>
            </a:r>
            <a:endParaRPr lang="es-UY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UY" dirty="0" smtClean="0"/>
              <a:t>Sistema de voltajes de suministro.</a:t>
            </a:r>
          </a:p>
          <a:p>
            <a:r>
              <a:rPr lang="es-UY" dirty="0" smtClean="0"/>
              <a:t>Potencia contratada.</a:t>
            </a:r>
          </a:p>
          <a:p>
            <a:r>
              <a:rPr lang="es-UY" dirty="0" smtClean="0"/>
              <a:t>Calidad de servicio.</a:t>
            </a:r>
            <a:endParaRPr lang="es-UY" dirty="0"/>
          </a:p>
        </p:txBody>
      </p:sp>
    </p:spTree>
    <p:extLst>
      <p:ext uri="{BB962C8B-B14F-4D97-AF65-F5344CB8AC3E}">
        <p14:creationId xmlns:p14="http://schemas.microsoft.com/office/powerpoint/2010/main" val="1482143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 smtClean="0"/>
              <a:t>Sistema de voltajes de suministro:</a:t>
            </a:r>
            <a:endParaRPr lang="es-UY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UY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4963" y="2284413"/>
            <a:ext cx="5934075" cy="2295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1565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 smtClean="0"/>
              <a:t>Potencia contratada:</a:t>
            </a:r>
            <a:endParaRPr lang="es-UY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UY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725" y="1772816"/>
            <a:ext cx="8181975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3107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UY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264" y="1742646"/>
            <a:ext cx="8999736" cy="3770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6911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UY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2888" y="455613"/>
            <a:ext cx="9629776" cy="595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7989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UY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313" y="669925"/>
            <a:ext cx="7191375" cy="552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9396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UY" dirty="0" smtClean="0"/>
              <a:t>Para conectarme:</a:t>
            </a:r>
            <a:endParaRPr lang="es-UY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UY" dirty="0" smtClean="0"/>
              <a:t>Solicitud realizada por Instalador Autorizado.</a:t>
            </a:r>
          </a:p>
          <a:p>
            <a:r>
              <a:rPr lang="es-UY" dirty="0" smtClean="0"/>
              <a:t>Cobra una tasa según potencia (hasta 250kW) en zona urbana electrificada.</a:t>
            </a:r>
            <a:endParaRPr lang="es-UY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284984"/>
            <a:ext cx="7267575" cy="3295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6954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UY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863" y="1631950"/>
            <a:ext cx="7534275" cy="360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8137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545" y="-315416"/>
            <a:ext cx="6883400" cy="9144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  <a:solidFill>
            <a:schemeClr val="bg1"/>
          </a:solidFill>
        </p:spPr>
        <p:txBody>
          <a:bodyPr/>
          <a:lstStyle/>
          <a:p>
            <a:r>
              <a:rPr lang="es-UY" dirty="0" smtClean="0"/>
              <a:t>Qué me cobra UTE?</a:t>
            </a:r>
            <a:endParaRPr lang="es-UY" dirty="0"/>
          </a:p>
        </p:txBody>
      </p:sp>
      <p:sp>
        <p:nvSpPr>
          <p:cNvPr id="4" name="3 Rectángulo redondeado"/>
          <p:cNvSpPr/>
          <p:nvPr/>
        </p:nvSpPr>
        <p:spPr>
          <a:xfrm>
            <a:off x="6444208" y="1844824"/>
            <a:ext cx="1800200" cy="864096"/>
          </a:xfrm>
          <a:prstGeom prst="roundRect">
            <a:avLst/>
          </a:prstGeom>
          <a:noFill/>
          <a:ln w="920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/>
          </a:p>
        </p:txBody>
      </p:sp>
      <p:sp>
        <p:nvSpPr>
          <p:cNvPr id="6" name="5 Rectángulo redondeado"/>
          <p:cNvSpPr/>
          <p:nvPr/>
        </p:nvSpPr>
        <p:spPr>
          <a:xfrm>
            <a:off x="755576" y="5445224"/>
            <a:ext cx="1800200" cy="864096"/>
          </a:xfrm>
          <a:prstGeom prst="roundRect">
            <a:avLst/>
          </a:prstGeom>
          <a:noFill/>
          <a:ln w="920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899" y="5445224"/>
            <a:ext cx="1889924" cy="951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988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UY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288" y="979488"/>
            <a:ext cx="9172576" cy="490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1733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UY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48680"/>
            <a:ext cx="9327504" cy="5735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8992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 smtClean="0"/>
              <a:t>Calidad de servicio:</a:t>
            </a:r>
            <a:endParaRPr lang="es-UY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UY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70" y="1772816"/>
            <a:ext cx="9160520" cy="4567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Elipse"/>
          <p:cNvSpPr/>
          <p:nvPr/>
        </p:nvSpPr>
        <p:spPr>
          <a:xfrm>
            <a:off x="323528" y="3411984"/>
            <a:ext cx="1152128" cy="416575"/>
          </a:xfrm>
          <a:prstGeom prst="ellipse">
            <a:avLst/>
          </a:prstGeom>
          <a:noFill/>
          <a:ln w="730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401" y="4056739"/>
            <a:ext cx="1114136" cy="443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8217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UY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76872"/>
            <a:ext cx="8393956" cy="1943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0065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UY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02" y="1268760"/>
            <a:ext cx="9109101" cy="4542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971600" y="3933056"/>
            <a:ext cx="864096" cy="1152128"/>
          </a:xfrm>
          <a:prstGeom prst="rect">
            <a:avLst/>
          </a:prstGeom>
          <a:noFill/>
          <a:ln w="730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990063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 smtClean="0"/>
              <a:t>Tensión fuera de rango</a:t>
            </a:r>
            <a:endParaRPr lang="es-UY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276872"/>
            <a:ext cx="8229600" cy="725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110612"/>
            <a:ext cx="8220224" cy="874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5301207"/>
            <a:ext cx="7752324" cy="688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5516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 smtClean="0"/>
              <a:t>Componentes de las instalaciones:</a:t>
            </a:r>
            <a:endParaRPr lang="es-UY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UY" dirty="0" smtClean="0"/>
              <a:t>Interruptores.</a:t>
            </a:r>
          </a:p>
          <a:p>
            <a:r>
              <a:rPr lang="es-UY" dirty="0" smtClean="0"/>
              <a:t>Tableros.</a:t>
            </a:r>
          </a:p>
          <a:p>
            <a:r>
              <a:rPr lang="es-UY" dirty="0" smtClean="0"/>
              <a:t>Receptores (cargas)</a:t>
            </a:r>
          </a:p>
          <a:p>
            <a:r>
              <a:rPr lang="es-UY" dirty="0" smtClean="0"/>
              <a:t>Cables.</a:t>
            </a:r>
            <a:endParaRPr lang="es-UY" dirty="0"/>
          </a:p>
        </p:txBody>
      </p:sp>
    </p:spTree>
    <p:extLst>
      <p:ext uri="{BB962C8B-B14F-4D97-AF65-F5344CB8AC3E}">
        <p14:creationId xmlns:p14="http://schemas.microsoft.com/office/powerpoint/2010/main" val="1181985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UY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213" y="712788"/>
            <a:ext cx="7267575" cy="543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4807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UY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163" y="703263"/>
            <a:ext cx="7305675" cy="545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931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UY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13" y="622300"/>
            <a:ext cx="7496175" cy="561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3801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UY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013" y="631825"/>
            <a:ext cx="7419975" cy="560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935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UY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693738"/>
            <a:ext cx="7343775" cy="547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3448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UY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013" y="688975"/>
            <a:ext cx="7419975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3184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UY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713" y="550863"/>
            <a:ext cx="7648575" cy="576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0993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s-UY" dirty="0" smtClean="0"/>
              <a:t>Motores:</a:t>
            </a:r>
            <a:endParaRPr lang="es-ES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s-UY" smtClean="0"/>
          </a:p>
        </p:txBody>
      </p:sp>
    </p:spTree>
    <p:extLst>
      <p:ext uri="{BB962C8B-B14F-4D97-AF65-F5344CB8AC3E}">
        <p14:creationId xmlns:p14="http://schemas.microsoft.com/office/powerpoint/2010/main" val="387356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7" descr="ANd9GcTKbmI5RF7IL2Sm6QyiDs9hYiQN1mixnRUqayTN6ZZgm6-V9zSVG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881063"/>
            <a:ext cx="5976938" cy="5976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UY" smtClean="0"/>
              <a:t>Características constructivas</a:t>
            </a:r>
            <a:endParaRPr lang="es-ES" smtClean="0"/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317534"/>
            <a:ext cx="8229600" cy="3091294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s-UY" dirty="0" smtClean="0"/>
          </a:p>
        </p:txBody>
      </p:sp>
    </p:spTree>
    <p:extLst>
      <p:ext uri="{BB962C8B-B14F-4D97-AF65-F5344CB8AC3E}">
        <p14:creationId xmlns:p14="http://schemas.microsoft.com/office/powerpoint/2010/main" val="2026269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900113" y="260350"/>
            <a:ext cx="10945813" cy="6913563"/>
          </a:xfrm>
        </p:spPr>
      </p:pic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UY" sz="4000" smtClean="0">
                <a:solidFill>
                  <a:srgbClr val="FF0000"/>
                </a:solidFill>
              </a:rPr>
              <a:t>Motor abierto (ventila por dentro)</a:t>
            </a:r>
            <a:endParaRPr lang="es-ES" sz="400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56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404813"/>
            <a:ext cx="8229600" cy="4525962"/>
          </a:xfrm>
        </p:spPr>
        <p:txBody>
          <a:bodyPr/>
          <a:lstStyle/>
          <a:p>
            <a:pPr eaLnBrk="1" hangingPunct="1"/>
            <a:r>
              <a:rPr lang="es-UY" smtClean="0"/>
              <a:t>Partes internas:</a:t>
            </a:r>
            <a:endParaRPr lang="es-ES" smtClean="0"/>
          </a:p>
        </p:txBody>
      </p:sp>
      <p:pic>
        <p:nvPicPr>
          <p:cNvPr id="5123" name="Picture 4"/>
          <p:cNvPicPr>
            <a:picLocks noGrp="1" noChangeAspect="1" noChangeArrowheads="1"/>
          </p:cNvPicPr>
          <p:nvPr>
            <p:ph type="title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71550" y="1052513"/>
            <a:ext cx="6480175" cy="5283200"/>
          </a:xfrm>
          <a:noFill/>
        </p:spPr>
      </p:pic>
    </p:spTree>
    <p:extLst>
      <p:ext uri="{BB962C8B-B14F-4D97-AF65-F5344CB8AC3E}">
        <p14:creationId xmlns:p14="http://schemas.microsoft.com/office/powerpoint/2010/main" val="701969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UY" smtClean="0"/>
              <a:t>Despiece – como desarmar?</a:t>
            </a:r>
            <a:endParaRPr lang="es-ES" smtClean="0"/>
          </a:p>
        </p:txBody>
      </p:sp>
      <p:pic>
        <p:nvPicPr>
          <p:cNvPr id="7171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288" y="1112838"/>
            <a:ext cx="8424862" cy="5549900"/>
          </a:xfrm>
          <a:noFill/>
        </p:spPr>
      </p:pic>
    </p:spTree>
    <p:extLst>
      <p:ext uri="{BB962C8B-B14F-4D97-AF65-F5344CB8AC3E}">
        <p14:creationId xmlns:p14="http://schemas.microsoft.com/office/powerpoint/2010/main" val="3348414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s-UY" smtClean="0"/>
              <a:t>Diagnostico de fallas</a:t>
            </a:r>
            <a:endParaRPr lang="es-ES" smtClean="0"/>
          </a:p>
        </p:txBody>
      </p:sp>
      <p:sp>
        <p:nvSpPr>
          <p:cNvPr id="9219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s-UY" smtClean="0"/>
          </a:p>
        </p:txBody>
      </p:sp>
    </p:spTree>
    <p:extLst>
      <p:ext uri="{BB962C8B-B14F-4D97-AF65-F5344CB8AC3E}">
        <p14:creationId xmlns:p14="http://schemas.microsoft.com/office/powerpoint/2010/main" val="2378488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UY" smtClean="0"/>
              <a:t>sobrecarga</a:t>
            </a:r>
            <a:endParaRPr lang="es-ES" smtClean="0"/>
          </a:p>
        </p:txBody>
      </p:sp>
      <p:pic>
        <p:nvPicPr>
          <p:cNvPr id="10243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67088" y="2379663"/>
            <a:ext cx="2409825" cy="2967037"/>
          </a:xfrm>
          <a:noFill/>
        </p:spPr>
      </p:pic>
    </p:spTree>
    <p:extLst>
      <p:ext uri="{BB962C8B-B14F-4D97-AF65-F5344CB8AC3E}">
        <p14:creationId xmlns:p14="http://schemas.microsoft.com/office/powerpoint/2010/main" val="1148540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UY" smtClean="0"/>
              <a:t>Rotor bloqueado</a:t>
            </a:r>
            <a:endParaRPr lang="es-ES" smtClean="0"/>
          </a:p>
        </p:txBody>
      </p:sp>
      <p:pic>
        <p:nvPicPr>
          <p:cNvPr id="12291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22650" y="2420938"/>
            <a:ext cx="2297113" cy="2882900"/>
          </a:xfrm>
          <a:noFill/>
        </p:spPr>
      </p:pic>
    </p:spTree>
    <p:extLst>
      <p:ext uri="{BB962C8B-B14F-4D97-AF65-F5344CB8AC3E}">
        <p14:creationId xmlns:p14="http://schemas.microsoft.com/office/powerpoint/2010/main" val="1801815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UY" smtClean="0"/>
              <a:t>Falla interna</a:t>
            </a:r>
            <a:endParaRPr lang="es-ES" smtClean="0"/>
          </a:p>
        </p:txBody>
      </p:sp>
      <p:pic>
        <p:nvPicPr>
          <p:cNvPr id="14339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41700" y="2463800"/>
            <a:ext cx="2259013" cy="2797175"/>
          </a:xfrm>
          <a:noFill/>
        </p:spPr>
      </p:pic>
    </p:spTree>
    <p:extLst>
      <p:ext uri="{BB962C8B-B14F-4D97-AF65-F5344CB8AC3E}">
        <p14:creationId xmlns:p14="http://schemas.microsoft.com/office/powerpoint/2010/main" val="2442259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UY" smtClean="0"/>
              <a:t>Otros síntomas de defectos:</a:t>
            </a:r>
            <a:endParaRPr lang="es-ES" smtClean="0"/>
          </a:p>
        </p:txBody>
      </p:sp>
      <p:pic>
        <p:nvPicPr>
          <p:cNvPr id="17411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323850" y="1130300"/>
            <a:ext cx="9864725" cy="5426075"/>
          </a:xfrm>
        </p:spPr>
      </p:pic>
    </p:spTree>
    <p:extLst>
      <p:ext uri="{BB962C8B-B14F-4D97-AF65-F5344CB8AC3E}">
        <p14:creationId xmlns:p14="http://schemas.microsoft.com/office/powerpoint/2010/main" val="614076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s-UY" smtClean="0"/>
          </a:p>
        </p:txBody>
      </p:sp>
      <p:pic>
        <p:nvPicPr>
          <p:cNvPr id="19459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476250"/>
            <a:ext cx="9144000" cy="6278563"/>
          </a:xfrm>
        </p:spPr>
      </p:pic>
    </p:spTree>
    <p:extLst>
      <p:ext uri="{BB962C8B-B14F-4D97-AF65-F5344CB8AC3E}">
        <p14:creationId xmlns:p14="http://schemas.microsoft.com/office/powerpoint/2010/main" val="3618391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828675" y="931863"/>
            <a:ext cx="10729913" cy="5902325"/>
          </a:xfrm>
        </p:spPr>
      </p:pic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s-UY" sz="4000" smtClean="0"/>
              <a:t>Medidas normalizadas permiten intercambio entre distintas marcas</a:t>
            </a:r>
            <a:endParaRPr lang="es-ES" sz="4000" smtClean="0"/>
          </a:p>
        </p:txBody>
      </p:sp>
    </p:spTree>
    <p:extLst>
      <p:ext uri="{BB962C8B-B14F-4D97-AF65-F5344CB8AC3E}">
        <p14:creationId xmlns:p14="http://schemas.microsoft.com/office/powerpoint/2010/main" val="4060317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s-UY" smtClean="0"/>
          </a:p>
        </p:txBody>
      </p:sp>
      <p:pic>
        <p:nvPicPr>
          <p:cNvPr id="26627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612775" y="1209675"/>
            <a:ext cx="10009188" cy="5505450"/>
          </a:xfrm>
        </p:spPr>
      </p:pic>
    </p:spTree>
    <p:extLst>
      <p:ext uri="{BB962C8B-B14F-4D97-AF65-F5344CB8AC3E}">
        <p14:creationId xmlns:p14="http://schemas.microsoft.com/office/powerpoint/2010/main" val="2949655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s-UY" smtClean="0"/>
          </a:p>
        </p:txBody>
      </p:sp>
      <p:pic>
        <p:nvPicPr>
          <p:cNvPr id="27651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41338" y="1209675"/>
            <a:ext cx="9937751" cy="5465763"/>
          </a:xfrm>
        </p:spPr>
      </p:pic>
    </p:spTree>
    <p:extLst>
      <p:ext uri="{BB962C8B-B14F-4D97-AF65-F5344CB8AC3E}">
        <p14:creationId xmlns:p14="http://schemas.microsoft.com/office/powerpoint/2010/main" val="19705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 smtClean="0"/>
              <a:t>Puesta a tierra:</a:t>
            </a:r>
            <a:endParaRPr lang="es-UY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UY" dirty="0" smtClean="0"/>
              <a:t>De todas las partes metálicas.</a:t>
            </a:r>
          </a:p>
          <a:p>
            <a:r>
              <a:rPr lang="es-UY" dirty="0" smtClean="0"/>
              <a:t>Con conductores independientes.</a:t>
            </a:r>
          </a:p>
          <a:p>
            <a:r>
              <a:rPr lang="es-UY" dirty="0" smtClean="0"/>
              <a:t>En viviendas </a:t>
            </a:r>
            <a:r>
              <a:rPr lang="es-UY" dirty="0" err="1" smtClean="0"/>
              <a:t>Rpat</a:t>
            </a:r>
            <a:r>
              <a:rPr lang="es-UY" dirty="0" smtClean="0"/>
              <a:t> &lt; 5 ohm.</a:t>
            </a:r>
          </a:p>
          <a:p>
            <a:endParaRPr lang="es-UY" dirty="0" smtClean="0"/>
          </a:p>
          <a:p>
            <a:endParaRPr lang="es-UY" dirty="0"/>
          </a:p>
        </p:txBody>
      </p:sp>
    </p:spTree>
    <p:extLst>
      <p:ext uri="{BB962C8B-B14F-4D97-AF65-F5344CB8AC3E}">
        <p14:creationId xmlns:p14="http://schemas.microsoft.com/office/powerpoint/2010/main" val="1151141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UY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31" y="300607"/>
            <a:ext cx="9073008" cy="6557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1493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 smtClean="0"/>
              <a:t>Interruptor diferencial obligatorio:</a:t>
            </a:r>
            <a:endParaRPr lang="es-UY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UY" dirty="0" err="1" smtClean="0"/>
              <a:t>Itierra</a:t>
            </a:r>
            <a:r>
              <a:rPr lang="es-UY" dirty="0" smtClean="0"/>
              <a:t> </a:t>
            </a:r>
            <a:r>
              <a:rPr lang="es-UY" dirty="0" err="1" smtClean="0"/>
              <a:t>max</a:t>
            </a:r>
            <a:r>
              <a:rPr lang="es-UY" dirty="0" smtClean="0"/>
              <a:t>: 30mA.</a:t>
            </a:r>
          </a:p>
          <a:p>
            <a:r>
              <a:rPr lang="es-UY" dirty="0" smtClean="0"/>
              <a:t>Prueba mensual (pulsador).</a:t>
            </a:r>
            <a:endParaRPr lang="es-UY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789040"/>
            <a:ext cx="26670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8043" y="3789040"/>
            <a:ext cx="1905000" cy="237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3247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UY" dirty="0" smtClean="0"/>
              <a:t>Criterios dimensionado conductores:</a:t>
            </a:r>
            <a:endParaRPr lang="es-UY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UY" dirty="0" smtClean="0"/>
              <a:t>La sección debe ser la mayor resultante de aplicar los tres criterios siguiente:</a:t>
            </a:r>
          </a:p>
          <a:p>
            <a:r>
              <a:rPr lang="es-UY" dirty="0" smtClean="0"/>
              <a:t>Corriente admisible.</a:t>
            </a:r>
          </a:p>
          <a:p>
            <a:r>
              <a:rPr lang="es-UY" dirty="0" err="1" smtClean="0"/>
              <a:t>Caida</a:t>
            </a:r>
            <a:r>
              <a:rPr lang="es-UY" dirty="0" smtClean="0"/>
              <a:t> de tensión.</a:t>
            </a:r>
          </a:p>
          <a:p>
            <a:r>
              <a:rPr lang="es-UY" dirty="0" smtClean="0"/>
              <a:t>Sección mínima mecánica.</a:t>
            </a:r>
          </a:p>
          <a:p>
            <a:endParaRPr lang="es-UY" dirty="0"/>
          </a:p>
        </p:txBody>
      </p:sp>
    </p:spTree>
    <p:extLst>
      <p:ext uri="{BB962C8B-B14F-4D97-AF65-F5344CB8AC3E}">
        <p14:creationId xmlns:p14="http://schemas.microsoft.com/office/powerpoint/2010/main" val="428238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UY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9" y="44902"/>
            <a:ext cx="7272808" cy="657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5015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Y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20778"/>
            <a:ext cx="8681213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6" y="2852936"/>
            <a:ext cx="2862238" cy="25156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80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5580" y="2852936"/>
            <a:ext cx="6459689" cy="25156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5918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 smtClean="0"/>
              <a:t>Formulas suponen:</a:t>
            </a:r>
            <a:endParaRPr lang="es-UY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UY" dirty="0" smtClean="0"/>
              <a:t>Conductores resistivos.</a:t>
            </a:r>
          </a:p>
          <a:p>
            <a:r>
              <a:rPr lang="es-UY" dirty="0" smtClean="0"/>
              <a:t>Cargas con factor de potencia cercanos a 1.</a:t>
            </a:r>
          </a:p>
          <a:p>
            <a:r>
              <a:rPr lang="es-UY" dirty="0" smtClean="0"/>
              <a:t>ΔU (e) pequeño por tanto la potencia se mantiene independiente de la caída de tensión.</a:t>
            </a:r>
            <a:endParaRPr lang="es-UY" dirty="0"/>
          </a:p>
        </p:txBody>
      </p:sp>
    </p:spTree>
    <p:extLst>
      <p:ext uri="{BB962C8B-B14F-4D97-AF65-F5344CB8AC3E}">
        <p14:creationId xmlns:p14="http://schemas.microsoft.com/office/powerpoint/2010/main" val="2154009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smtClean="0"/>
              <a:t>Sección mínima </a:t>
            </a:r>
            <a:r>
              <a:rPr lang="es-UY" dirty="0" smtClean="0"/>
              <a:t>mecánica:</a:t>
            </a:r>
            <a:endParaRPr lang="es-UY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UY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35" y="1700808"/>
            <a:ext cx="9115493" cy="42581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6231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 smtClean="0"/>
              <a:t>Procedimiento dimensionado:</a:t>
            </a:r>
            <a:endParaRPr lang="es-UY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UY" dirty="0" smtClean="0"/>
              <a:t>Agrupamiento y calculo de cargas.</a:t>
            </a:r>
          </a:p>
          <a:p>
            <a:r>
              <a:rPr lang="es-UY" dirty="0" smtClean="0"/>
              <a:t>Dimensionado de conductores.</a:t>
            </a:r>
          </a:p>
          <a:p>
            <a:r>
              <a:rPr lang="es-UY" dirty="0" smtClean="0"/>
              <a:t>Verificación </a:t>
            </a:r>
            <a:r>
              <a:rPr lang="es-UY" dirty="0" smtClean="0"/>
              <a:t>por los </a:t>
            </a:r>
            <a:r>
              <a:rPr lang="es-UY" smtClean="0"/>
              <a:t>tres criterios.</a:t>
            </a:r>
            <a:endParaRPr lang="es-UY" dirty="0"/>
          </a:p>
        </p:txBody>
      </p:sp>
    </p:spTree>
    <p:extLst>
      <p:ext uri="{BB962C8B-B14F-4D97-AF65-F5344CB8AC3E}">
        <p14:creationId xmlns:p14="http://schemas.microsoft.com/office/powerpoint/2010/main" val="820251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783</TotalTime>
  <Words>258</Words>
  <Application>Microsoft Office PowerPoint</Application>
  <PresentationFormat>Presentación en pantalla (4:3)</PresentationFormat>
  <Paragraphs>58</Paragraphs>
  <Slides>48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48</vt:i4>
      </vt:variant>
    </vt:vector>
  </HeadingPairs>
  <TitlesOfParts>
    <vt:vector size="49" baseType="lpstr">
      <vt:lpstr>Tema de Office</vt:lpstr>
      <vt:lpstr>Conceptos instalaciones eléctricas</vt:lpstr>
      <vt:lpstr>Conceptos completos:</vt:lpstr>
      <vt:lpstr>Que me suministra UTE:</vt:lpstr>
      <vt:lpstr>Sistema de voltajes de suministro:</vt:lpstr>
      <vt:lpstr>Potencia contratada:</vt:lpstr>
      <vt:lpstr>Presentación de PowerPoint</vt:lpstr>
      <vt:lpstr>Presentación de PowerPoint</vt:lpstr>
      <vt:lpstr>Presentación de PowerPoint</vt:lpstr>
      <vt:lpstr>Para conectarme:</vt:lpstr>
      <vt:lpstr>Presentación de PowerPoint</vt:lpstr>
      <vt:lpstr>Qué me cobra UTE?</vt:lpstr>
      <vt:lpstr>Presentación de PowerPoint</vt:lpstr>
      <vt:lpstr>Presentación de PowerPoint</vt:lpstr>
      <vt:lpstr>Calidad de servicio:</vt:lpstr>
      <vt:lpstr>Presentación de PowerPoint</vt:lpstr>
      <vt:lpstr>Presentación de PowerPoint</vt:lpstr>
      <vt:lpstr>Tensión fuera de rango</vt:lpstr>
      <vt:lpstr>Componentes de las instalaciones: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Motores:</vt:lpstr>
      <vt:lpstr>Características constructivas</vt:lpstr>
      <vt:lpstr>Motor abierto (ventila por dentro)</vt:lpstr>
      <vt:lpstr>Presentación de PowerPoint</vt:lpstr>
      <vt:lpstr>Despiece – como desarmar?</vt:lpstr>
      <vt:lpstr>Diagnostico de fallas</vt:lpstr>
      <vt:lpstr>sobrecarga</vt:lpstr>
      <vt:lpstr>Rotor bloqueado</vt:lpstr>
      <vt:lpstr>Falla interna</vt:lpstr>
      <vt:lpstr>Otros síntomas de defectos:</vt:lpstr>
      <vt:lpstr>Presentación de PowerPoint</vt:lpstr>
      <vt:lpstr>Medidas normalizadas permiten intercambio entre distintas marcas</vt:lpstr>
      <vt:lpstr>Presentación de PowerPoint</vt:lpstr>
      <vt:lpstr>Presentación de PowerPoint</vt:lpstr>
      <vt:lpstr>Puesta a tierra:</vt:lpstr>
      <vt:lpstr>Presentación de PowerPoint</vt:lpstr>
      <vt:lpstr>Interruptor diferencial obligatorio:</vt:lpstr>
      <vt:lpstr>Criterios dimensionado conductores:</vt:lpstr>
      <vt:lpstr>Presentación de PowerPoint</vt:lpstr>
      <vt:lpstr>Presentación de PowerPoint</vt:lpstr>
      <vt:lpstr>Formulas suponen:</vt:lpstr>
      <vt:lpstr>Sección mínima mecánica:</vt:lpstr>
      <vt:lpstr>Procedimiento dimensionado:</vt:lpstr>
    </vt:vector>
  </TitlesOfParts>
  <Company>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Conceptos instalaciones electricas</dc:title>
  <dc:creator>Administrador</dc:creator>
  <cp:lastModifiedBy>Administrador</cp:lastModifiedBy>
  <cp:revision>22</cp:revision>
  <dcterms:created xsi:type="dcterms:W3CDTF">2014-06-15T11:30:48Z</dcterms:created>
  <dcterms:modified xsi:type="dcterms:W3CDTF">2014-06-29T22:16:05Z</dcterms:modified>
</cp:coreProperties>
</file>